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3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s/slide16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slideLayouts/slideLayout6.xml" ContentType="application/vnd.openxmlformats-officedocument.presentationml.slideLayout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entation.xml" ContentType="application/vnd.openxmlformats-officedocument.presentationml.presentation.main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</p:sldIdLst>
  <p:sldSz cx="12192000" cy="6858000"/>
  <p:notesSz cx="12192000" cy="6858000"/>
  <p:defaultTextStyle>
    <a:defPPr>
      <a:defRPr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165A73AD-686C-1F65-21DF-0B7B6D0E56D6}">
  <a:tblStyle styleId="{165A73AD-686C-1F65-21DF-0B7B6D0E56D6}" styleName="Светлый стиль 2 - акцент 5">
    <a:wholeTbl>
      <a:tcTxStyle>
        <a:fontRef idx="minor">
          <a:srgbClr val="00000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 w="12700">
              <a:noFill/>
            </a:ln>
          </a:insideH>
          <a:insideV>
            <a:ln w="12700"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2H>
      <a:tcStyle>
        <a:tcBdr/>
      </a:tcStyle>
    </a:band2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Style>
        <a:tcBdr/>
      </a:tcStyle>
    </a:lastCol>
    <a:firstCol>
      <a:tcStyle>
        <a:tcBdr/>
      </a:tcStyle>
    </a:firstCol>
    <a:lastRow>
      <a:tcStyle>
        <a:tcBdr>
          <a:top>
            <a:ln w="50800">
              <a:solidFill>
                <a:schemeClr val="accent5"/>
              </a:solidFill>
            </a:ln>
          </a:top>
        </a:tcBdr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rgbClr val="000000"/>
        </a:fontRef>
        <a:schemeClr val="bg1"/>
      </a:tcTxStyle>
      <a:tcStyle>
        <a:tcBdr/>
        <a:fillRef idx="1">
          <a:schemeClr val="accent5"/>
        </a:fillRef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presProps" Target="presProps.xml" /><Relationship Id="rId20" Type="http://schemas.openxmlformats.org/officeDocument/2006/relationships/tableStyles" Target="tableStyles.xml" /><Relationship Id="rId21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3.pn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8" name="Picture 4" descr="yellow car running on the street between the building during daytime"/>
          <p:cNvPicPr>
            <a:picLocks noChangeAspect="1" noChangeArrowheads="1"/>
          </p:cNvPicPr>
          <p:nvPr userDrawn="1"/>
        </p:nvPicPr>
        <p:blipFill>
          <a:blip r:embed="rId2"/>
          <a:srcRect l="0" t="18093" r="0" b="27444"/>
          <a:stretch/>
        </p:blipFill>
        <p:spPr bwMode="auto">
          <a:xfrm>
            <a:off x="4762" y="0"/>
            <a:ext cx="8377238" cy="685800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5795157" y="231713"/>
            <a:ext cx="6119751" cy="2387600"/>
          </a:xfrm>
        </p:spPr>
        <p:txBody>
          <a:bodyPr anchor="b"/>
          <a:lstStyle>
            <a:lvl1pPr algn="r">
              <a:defRPr sz="6000">
                <a:solidFill>
                  <a:srgbClr val="1893DD"/>
                </a:solidFill>
              </a:defRPr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5795157" y="2711388"/>
            <a:ext cx="6119751" cy="1655762"/>
          </a:xfrm>
        </p:spPr>
        <p:txBody>
          <a:bodyPr/>
          <a:lstStyle>
            <a:lvl1pPr marL="0" indent="0" algn="r">
              <a:buNone/>
              <a:defRPr sz="2400">
                <a:solidFill>
                  <a:srgbClr val="37B4D0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GB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x" userDrawn="1">
  <p:cSld name="Title and Vertical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vertTitleAndTx" userDrawn="1">
  <p:cSld name="Vertical Title and Tex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secHead" userDrawn="1">
  <p:cSld name="Section Head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Obj" userDrawn="1">
  <p:cSld name="Two Conten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woTxTwoObj" userDrawn="1">
  <p:cSld name="Comparis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titleOnly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blank" userDrawn="1">
  <p:cSld name="Blan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Tx" userDrawn="1">
  <p:cSld name="Content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picTx" userDrawn="1">
  <p:cSld name="Picture with Captio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en-GB"/>
              <a:t>Click to edit Master text styles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7794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GB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GB"/>
              <a:t>Click to edit Master text styles</a:t>
            </a:r>
            <a:endParaRPr/>
          </a:p>
          <a:p>
            <a:pPr lvl="1">
              <a:defRPr/>
            </a:pPr>
            <a:r>
              <a:rPr lang="en-GB"/>
              <a:t>Second level</a:t>
            </a:r>
            <a:endParaRPr/>
          </a:p>
          <a:p>
            <a:pPr lvl="2">
              <a:defRPr/>
            </a:pPr>
            <a:r>
              <a:rPr lang="en-GB"/>
              <a:t>Third level</a:t>
            </a:r>
            <a:endParaRPr/>
          </a:p>
          <a:p>
            <a:pPr lvl="3">
              <a:defRPr/>
            </a:pPr>
            <a:r>
              <a:rPr lang="en-GB"/>
              <a:t>Fourth level</a:t>
            </a:r>
            <a:endParaRPr/>
          </a:p>
          <a:p>
            <a:pPr lvl="4">
              <a:defRPr/>
            </a:pPr>
            <a:r>
              <a:rPr lang="en-GB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13B3EB6-0928-5444-A665-E3FD69DF860D}" type="datetimeFigureOut">
              <a:rPr/>
              <a:t/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50B9091-B073-784A-B86C-0EE1E1CBD60C}" type="slidenum">
              <a:rPr/>
              <a:t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5.jpg"/><Relationship Id="rId4" Type="http://schemas.openxmlformats.org/officeDocument/2006/relationships/image" Target="../media/image16.jp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7.jpg"/><Relationship Id="rId4" Type="http://schemas.openxmlformats.org/officeDocument/2006/relationships/image" Target="../media/image18.jp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5" Type="http://schemas.openxmlformats.org/officeDocument/2006/relationships/image" Target="../media/image10.jpg"/><Relationship Id="rId6" Type="http://schemas.openxmlformats.org/officeDocument/2006/relationships/image" Target="../media/image11.jpg"/><Relationship Id="rId7" Type="http://schemas.openxmlformats.org/officeDocument/2006/relationships/image" Target="../media/image12.jp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sp>
        <p:nvSpPr>
          <p:cNvPr id="39" name="Title 1"/>
          <p:cNvSpPr txBox="1"/>
          <p:nvPr/>
        </p:nvSpPr>
        <p:spPr bwMode="auto">
          <a:xfrm>
            <a:off x="812044" y="1692322"/>
            <a:ext cx="777071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«Эффективность применения медиативного подхода в построении конструктивных межличностных взаимоотношений в коллективе подростков» </a:t>
            </a:r>
            <a:endParaRPr lang="ru-RU" sz="2800" b="1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  <a:p>
            <a:pPr>
              <a:defRPr/>
            </a:pPr>
            <a:endParaRPr sz="2800" b="1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235122" y="4733582"/>
            <a:ext cx="951249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Анастасия Демченко </a:t>
            </a:r>
            <a:endParaRPr/>
          </a:p>
          <a:p>
            <a:pPr algn="r"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Город Ишимбай, Республика Башкортостан</a:t>
            </a:r>
            <a:endParaRPr/>
          </a:p>
          <a:p>
            <a:pPr algn="r"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Киньзягулова</a:t>
            </a:r>
            <a:r>
              <a:rPr lang="ru-RU" sz="2800">
                <a:solidFill>
                  <a:srgbClr val="0070C0"/>
                </a:solidFill>
                <a:latin typeface="Century Gothic"/>
              </a:rPr>
              <a:t> </a:t>
            </a:r>
            <a:r>
              <a:rPr lang="ru-RU" sz="2800">
                <a:solidFill>
                  <a:srgbClr val="0070C0"/>
                </a:solidFill>
                <a:latin typeface="Century Gothic"/>
              </a:rPr>
              <a:t>Ленура</a:t>
            </a:r>
            <a:r>
              <a:rPr lang="ru-RU" sz="2800">
                <a:solidFill>
                  <a:srgbClr val="0070C0"/>
                </a:solidFill>
                <a:latin typeface="Century Gothic"/>
              </a:rPr>
              <a:t> </a:t>
            </a:r>
            <a:r>
              <a:rPr lang="ru-RU" sz="2800">
                <a:solidFill>
                  <a:srgbClr val="0070C0"/>
                </a:solidFill>
                <a:latin typeface="Century Gothic"/>
              </a:rPr>
              <a:t>Ишбулдовна</a:t>
            </a:r>
            <a:endParaRPr lang="ru-RU" sz="2800">
              <a:solidFill>
                <a:srgbClr val="0070C0"/>
              </a:solidFill>
              <a:latin typeface="Century Gothic"/>
            </a:endParaRPr>
          </a:p>
        </p:txBody>
      </p:sp>
      <p:cxnSp>
        <p:nvCxnSpPr>
          <p:cNvPr id="6" name="Прямая соединительная линия 5"/>
          <p:cNvCxnSpPr>
            <a:cxnSpLocks/>
          </p:cNvCxnSpPr>
          <p:nvPr/>
        </p:nvCxnSpPr>
        <p:spPr bwMode="auto">
          <a:xfrm>
            <a:off x="812044" y="4258101"/>
            <a:ext cx="9935569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pic>
        <p:nvPicPr>
          <p:cNvPr id="2050" name="Picture 2" descr="C:\Users\User\Downloads\WhatsApp Image 2023-04-07 at 14.05.08 (1).jpe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191250" y="1692322"/>
            <a:ext cx="4239684" cy="3179763"/>
          </a:xfrm>
          <a:prstGeom prst="rect">
            <a:avLst/>
          </a:prstGeom>
          <a:noFill/>
        </p:spPr>
      </p:pic>
      <p:pic>
        <p:nvPicPr>
          <p:cNvPr id="2051" name="Picture 3" descr="C:\Users\User\Downloads\WhatsApp Image 2023-04-07 at 14.05.08.jpe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970025" y="1692322"/>
            <a:ext cx="4239685" cy="317976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970025" y="5419381"/>
            <a:ext cx="951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«Комфортная атмосфера в группе»</a:t>
            </a:r>
            <a:endParaRPr lang="ru-RU" sz="280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970025" y="450822"/>
            <a:ext cx="951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0070C0"/>
                </a:solidFill>
                <a:latin typeface="Century Gothic"/>
              </a:rPr>
              <a:t>Круг сообщества</a:t>
            </a:r>
            <a:endParaRPr lang="ru-RU" sz="2800" b="1">
              <a:solidFill>
                <a:srgbClr val="0070C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970025" y="5419381"/>
            <a:ext cx="951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«Пусть для добра откроются сердца»</a:t>
            </a:r>
            <a:endParaRPr lang="ru-RU" sz="280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791405" y="544445"/>
            <a:ext cx="951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0070C0"/>
                </a:solidFill>
                <a:latin typeface="Century Gothic"/>
              </a:rPr>
              <a:t>Круг сообщества</a:t>
            </a:r>
            <a:endParaRPr lang="ru-RU" sz="2800" b="1">
              <a:solidFill>
                <a:srgbClr val="0070C0"/>
              </a:solidFill>
              <a:latin typeface="Century Gothic"/>
            </a:endParaRPr>
          </a:p>
        </p:txBody>
      </p:sp>
      <p:pic>
        <p:nvPicPr>
          <p:cNvPr id="3074" name="Picture 2" descr="E:\Демченко медиация\P3190730.JPG"/>
          <p:cNvPicPr>
            <a:picLocks noChangeAspect="1" noChangeArrowheads="1"/>
          </p:cNvPicPr>
          <p:nvPr/>
        </p:nvPicPr>
        <p:blipFill>
          <a:blip r:embed="rId3"/>
          <a:srcRect l="27441" t="0" r="0" b="0"/>
          <a:stretch/>
        </p:blipFill>
        <p:spPr bwMode="auto">
          <a:xfrm>
            <a:off x="813816" y="1915995"/>
            <a:ext cx="4108208" cy="3186943"/>
          </a:xfrm>
          <a:prstGeom prst="rect">
            <a:avLst/>
          </a:prstGeom>
          <a:noFill/>
        </p:spPr>
      </p:pic>
      <p:pic>
        <p:nvPicPr>
          <p:cNvPr id="3075" name="Picture 3" descr="E:\Демченко медиация\P3190747.JPG"/>
          <p:cNvPicPr>
            <a:picLocks noChangeAspect="1" noChangeArrowheads="1"/>
          </p:cNvPicPr>
          <p:nvPr/>
        </p:nvPicPr>
        <p:blipFill>
          <a:blip r:embed="rId4"/>
          <a:srcRect l="4900" t="0" r="12012" b="0"/>
          <a:stretch/>
        </p:blipFill>
        <p:spPr bwMode="auto">
          <a:xfrm>
            <a:off x="6250373" y="1938528"/>
            <a:ext cx="4671055" cy="3164413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sp>
        <p:nvSpPr>
          <p:cNvPr id="6" name="TextBox 5"/>
          <p:cNvSpPr txBox="1"/>
          <p:nvPr/>
        </p:nvSpPr>
        <p:spPr bwMode="auto">
          <a:xfrm>
            <a:off x="428140" y="5407228"/>
            <a:ext cx="951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«Человек и семья»</a:t>
            </a:r>
            <a:endParaRPr lang="ru-RU" sz="2800"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7" name="TextBox 6"/>
          <p:cNvSpPr txBox="1"/>
          <p:nvPr/>
        </p:nvSpPr>
        <p:spPr bwMode="auto">
          <a:xfrm>
            <a:off x="537868" y="419024"/>
            <a:ext cx="951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0070C0"/>
                </a:solidFill>
                <a:latin typeface="Century Gothic"/>
              </a:rPr>
              <a:t>Круг сообщества</a:t>
            </a:r>
            <a:endParaRPr lang="ru-RU" sz="2800" b="1">
              <a:solidFill>
                <a:srgbClr val="0070C0"/>
              </a:solidFill>
              <a:latin typeface="Century Gothic"/>
            </a:endParaRPr>
          </a:p>
        </p:txBody>
      </p:sp>
      <p:pic>
        <p:nvPicPr>
          <p:cNvPr id="4098" name="Picture 2" descr="E:\Демченко медиация\P1114083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6832664" y="2241759"/>
            <a:ext cx="2993724" cy="2245338"/>
          </a:xfrm>
          <a:prstGeom prst="rect">
            <a:avLst/>
          </a:prstGeom>
          <a:noFill/>
        </p:spPr>
      </p:pic>
      <p:pic>
        <p:nvPicPr>
          <p:cNvPr id="4099" name="Picture 3" descr="E:\Демченко медиация\P1114084.JPG"/>
          <p:cNvPicPr>
            <a:picLocks noChangeAspect="1" noChangeArrowheads="1"/>
          </p:cNvPicPr>
          <p:nvPr/>
        </p:nvPicPr>
        <p:blipFill>
          <a:blip r:embed="rId4"/>
          <a:stretch/>
        </p:blipFill>
        <p:spPr bwMode="auto">
          <a:xfrm>
            <a:off x="537868" y="1767757"/>
            <a:ext cx="4271876" cy="3203971"/>
          </a:xfrm>
          <a:prstGeom prst="rect">
            <a:avLst/>
          </a:prstGeom>
          <a:noFill/>
        </p:spPr>
      </p:pic>
      <p:pic>
        <p:nvPicPr>
          <p:cNvPr id="4100" name="Picture 4" descr="E:\Демченко медиация\P1114083.JPG"/>
          <p:cNvPicPr>
            <a:picLocks noChangeAspect="1" noChangeArrowheads="1"/>
          </p:cNvPicPr>
          <p:nvPr/>
        </p:nvPicPr>
        <p:blipFill>
          <a:blip r:embed="rId3"/>
          <a:stretch/>
        </p:blipFill>
        <p:spPr bwMode="auto">
          <a:xfrm>
            <a:off x="5554514" y="1767757"/>
            <a:ext cx="4271875" cy="320397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71524" y="90751"/>
            <a:ext cx="9512491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0070C0"/>
                </a:solidFill>
                <a:latin typeface="Century Gothic"/>
              </a:rPr>
              <a:t>Анкета</a:t>
            </a:r>
            <a:endParaRPr/>
          </a:p>
          <a:p>
            <a:pPr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1</a:t>
            </a:r>
            <a:r>
              <a:rPr lang="ru-RU" sz="2800">
                <a:solidFill>
                  <a:srgbClr val="0070C0"/>
                </a:solidFill>
                <a:latin typeface="Century Gothic"/>
              </a:rPr>
              <a:t>. Часто ли у вас бывают конфликты?  Да/ Нет</a:t>
            </a:r>
            <a:endParaRPr/>
          </a:p>
          <a:p>
            <a:pPr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2. Как вы выходите из конфликта?</a:t>
            </a:r>
            <a:endParaRPr/>
          </a:p>
          <a:p>
            <a:pPr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3. Какие способы выхода из конфликта вам еще знакомы?</a:t>
            </a:r>
            <a:endParaRPr/>
          </a:p>
          <a:p>
            <a:pPr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4. Слышали ли вы о медиации?</a:t>
            </a:r>
            <a:endParaRPr/>
          </a:p>
          <a:p>
            <a:pPr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5. Какие техники медиации вам знакомы?</a:t>
            </a:r>
            <a:endParaRPr/>
          </a:p>
          <a:p>
            <a:pPr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6. Как вы относитесь к технике «Круг сообщества»?</a:t>
            </a:r>
            <a:endParaRPr/>
          </a:p>
          <a:p>
            <a:pPr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7. Вам приходилось быть участником круга сообщества?</a:t>
            </a:r>
            <a:endParaRPr/>
          </a:p>
          <a:p>
            <a:pPr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8. Если на 7 вопрос вы ответили положительно, то помог ли круг сообщества решить вашу проблему?</a:t>
            </a:r>
            <a:endParaRPr/>
          </a:p>
          <a:p>
            <a:pPr>
              <a:defRPr/>
            </a:pPr>
            <a:r>
              <a:rPr lang="ru-RU" sz="2800" b="1">
                <a:solidFill>
                  <a:srgbClr val="0070C0"/>
                </a:solidFill>
                <a:latin typeface="Century Gothic"/>
              </a:rPr>
              <a:t> 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graphicFrame>
        <p:nvGraphicFramePr>
          <p:cNvPr id="3" name="Таблица 2"/>
          <p:cNvGraphicFramePr>
            <a:graphicFrameLocks xmlns:a="http://schemas.openxmlformats.org/drawingml/2006/main" noGrp="1"/>
          </p:cNvGraphicFramePr>
          <p:nvPr/>
        </p:nvGraphicFramePr>
        <p:xfrm>
          <a:off x="310897" y="262717"/>
          <a:ext cx="9515493" cy="6264208"/>
        </p:xfrm>
        <a:graphic>
          <a:graphicData uri="http://schemas.openxmlformats.org/drawingml/2006/table">
            <a:tbl>
              <a:tblPr firstRow="1" firstCol="0" lastRow="0" lastCol="0" bandRow="1" bandCol="0">
                <a:tableStyleId>{165A73AD-686C-1F65-21DF-0B7B6D0E56D6}</a:tableStyleId>
              </a:tblPr>
              <a:tblGrid>
                <a:gridCol w="779510"/>
                <a:gridCol w="4557904"/>
                <a:gridCol w="4178079"/>
              </a:tblGrid>
              <a:tr h="542665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latin typeface="Century Gothic"/>
                        </a:rPr>
                        <a:t>№</a:t>
                      </a:r>
                      <a:endParaRPr lang="ru-RU" sz="2000">
                        <a:latin typeface="Century Gothic"/>
                      </a:endParaRPr>
                    </a:p>
                  </a:txBody>
                  <a:tcPr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latin typeface="Century Gothic"/>
                        </a:rPr>
                        <a:t>Педагоги</a:t>
                      </a:r>
                      <a:endParaRPr lang="ru-RU" sz="2000"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latin typeface="Century Gothic"/>
                        </a:rPr>
                        <a:t>Обучающиеся</a:t>
                      </a:r>
                      <a:endParaRPr lang="ru-RU" sz="2000"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</a:tcPr>
                </a:tc>
              </a:tr>
              <a:tr h="454394">
                <a:tc>
                  <a:txBody>
                    <a:bodyPr/>
                    <a:p>
                      <a:pPr marL="0" indent="0" algn="ctr">
                        <a:buFont typeface="+mj-lt"/>
                        <a:buNone/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1. 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100%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100%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</a:tcPr>
                </a:tc>
              </a:tr>
              <a:tr h="1186052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2.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60% - убеждение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10% - авторитарный 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30% - медиативный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65% - сила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5% - пускают на самотёк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30%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 - помощь медиатора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</a:tcPr>
                </a:tc>
              </a:tr>
              <a:tr h="803927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3.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Компромисс,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 сотрудничество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Большинство затрудняются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 ответить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</a:tcPr>
                </a:tc>
              </a:tr>
              <a:tr h="803927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4.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55%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70% - частично</a:t>
                      </a:r>
                      <a:endParaRPr/>
                    </a:p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15% - знакомы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</a:tcPr>
                </a:tc>
              </a:tr>
              <a:tr h="803927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5.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АС, ПЛЯП, Я-сообщение, рефрейминг, круг сообщества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Круг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 сообщества, я-сообщение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</a:tcPr>
                </a:tc>
              </a:tr>
              <a:tr h="45439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6.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100% - положительно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60% - положительно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</a:tcPr>
                </a:tc>
              </a:tr>
              <a:tr h="454394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7.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100%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70%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</a:tcPr>
                </a:tc>
              </a:tr>
              <a:tr h="760528">
                <a:tc>
                  <a:txBody>
                    <a:bodyPr/>
                    <a:p>
                      <a:pPr algn="ctr"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8.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80% - положительный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 исход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  <a:lnR w="12700" algn="ctr">
                      <a:solidFill>
                        <a:srgbClr val="0070C0"/>
                      </a:solidFill>
                    </a:lnR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30% -</a:t>
                      </a:r>
                      <a:r>
                        <a:rPr lang="ru-RU" sz="2000">
                          <a:solidFill>
                            <a:schemeClr val="tx1"/>
                          </a:solidFill>
                          <a:latin typeface="Century Gothic"/>
                        </a:rPr>
                        <a:t> положительный исход</a:t>
                      </a:r>
                      <a:endParaRPr lang="ru-RU" sz="2000">
                        <a:solidFill>
                          <a:schemeClr val="tx1"/>
                        </a:solidFill>
                        <a:latin typeface="Century Gothic"/>
                      </a:endParaRPr>
                    </a:p>
                  </a:txBody>
                  <a:tcPr>
                    <a:lnL w="12700" algn="ctr">
                      <a:solidFill>
                        <a:srgbClr val="0070C0"/>
                      </a:solidFill>
                    </a:ln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0" y="792444"/>
            <a:ext cx="871423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2800" b="1">
                <a:solidFill>
                  <a:srgbClr val="0070C0"/>
                </a:solidFill>
                <a:latin typeface="Century Gothic"/>
              </a:rPr>
              <a:t>Факторы, способствующие успешному применению медиативного подхода в повседневной жизни подростков:</a:t>
            </a:r>
            <a:endParaRPr/>
          </a:p>
        </p:txBody>
      </p:sp>
      <p:sp>
        <p:nvSpPr>
          <p:cNvPr id="2" name="TextBox 1"/>
          <p:cNvSpPr txBox="1"/>
          <p:nvPr/>
        </p:nvSpPr>
        <p:spPr bwMode="auto">
          <a:xfrm>
            <a:off x="862948" y="2432303"/>
            <a:ext cx="988466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Личный пример наставников – </a:t>
            </a:r>
            <a:r>
              <a:rPr lang="ru-RU" sz="2800">
                <a:solidFill>
                  <a:srgbClr val="0070C0"/>
                </a:solidFill>
                <a:latin typeface="Century Gothic"/>
              </a:rPr>
              <a:t>медиаторов;</a:t>
            </a:r>
            <a:endParaRPr lang="ru-RU" sz="2800">
              <a:solidFill>
                <a:srgbClr val="0070C0"/>
              </a:solidFill>
              <a:latin typeface="Century Gothic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Добровольное участие в интерактивных встречах по </a:t>
            </a:r>
            <a:r>
              <a:rPr lang="ru-RU" sz="2800">
                <a:solidFill>
                  <a:srgbClr val="0070C0"/>
                </a:solidFill>
                <a:latin typeface="Century Gothic"/>
              </a:rPr>
              <a:t>медиации;</a:t>
            </a:r>
            <a:endParaRPr lang="ru-RU" sz="2800">
              <a:solidFill>
                <a:srgbClr val="0070C0"/>
              </a:solidFill>
              <a:latin typeface="Century Gothic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Участие в творческих конкурсах по </a:t>
            </a:r>
            <a:r>
              <a:rPr lang="ru-RU" sz="2800">
                <a:solidFill>
                  <a:srgbClr val="0070C0"/>
                </a:solidFill>
                <a:latin typeface="Century Gothic"/>
              </a:rPr>
              <a:t>медиации;</a:t>
            </a:r>
            <a:endParaRPr lang="ru-RU" sz="2800">
              <a:solidFill>
                <a:srgbClr val="0070C0"/>
              </a:solidFill>
              <a:latin typeface="Century Gothic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Ежедневное применение </a:t>
            </a:r>
            <a:r>
              <a:rPr lang="ru-RU" sz="2800">
                <a:solidFill>
                  <a:srgbClr val="0070C0"/>
                </a:solidFill>
                <a:latin typeface="Century Gothic"/>
              </a:rPr>
              <a:t>инструментов; </a:t>
            </a:r>
            <a:r>
              <a:rPr lang="ru-RU" sz="2800">
                <a:solidFill>
                  <a:srgbClr val="0070C0"/>
                </a:solidFill>
                <a:latin typeface="Century Gothic"/>
              </a:rPr>
              <a:t>медиации «Я-сообщение» и «ПЛЯП» в общении.</a:t>
            </a:r>
            <a:endParaRPr/>
          </a:p>
          <a:p>
            <a:pPr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sp>
        <p:nvSpPr>
          <p:cNvPr id="7" name="TextBox 6"/>
          <p:cNvSpPr txBox="1"/>
          <p:nvPr/>
        </p:nvSpPr>
        <p:spPr bwMode="auto">
          <a:xfrm>
            <a:off x="1481328" y="2968715"/>
            <a:ext cx="8714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ru-RU" sz="4800" b="1">
                <a:solidFill>
                  <a:schemeClr val="accent1">
                    <a:lumMod val="75000"/>
                  </a:schemeClr>
                </a:solidFill>
                <a:latin typeface="Century Gothic"/>
              </a:rPr>
              <a:t>Спасибо за внимание!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sp>
        <p:nvSpPr>
          <p:cNvPr id="39" name="Title 1"/>
          <p:cNvSpPr txBox="1"/>
          <p:nvPr/>
        </p:nvSpPr>
        <p:spPr bwMode="auto">
          <a:xfrm>
            <a:off x="812044" y="1692322"/>
            <a:ext cx="7770717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«Если в вашей жизни нет конфликта, проверьте, есть ли у вас пульс, может, вы уже умерли.»</a:t>
            </a:r>
            <a:endParaRPr sz="2800" b="1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4" name="TextBox 3"/>
          <p:cNvSpPr txBox="1"/>
          <p:nvPr/>
        </p:nvSpPr>
        <p:spPr bwMode="auto">
          <a:xfrm>
            <a:off x="1235122" y="4733582"/>
            <a:ext cx="95124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defRPr/>
            </a:pPr>
            <a:r>
              <a:rPr lang="ru-RU" sz="2800">
                <a:solidFill>
                  <a:srgbClr val="0070C0"/>
                </a:solidFill>
                <a:latin typeface="Century Gothic"/>
              </a:rPr>
              <a:t>Чарльз Диккенс</a:t>
            </a:r>
            <a:endParaRPr lang="ru-RU" sz="2800">
              <a:solidFill>
                <a:srgbClr val="0070C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sp>
        <p:nvSpPr>
          <p:cNvPr id="39" name="Title 1"/>
          <p:cNvSpPr txBox="1"/>
          <p:nvPr/>
        </p:nvSpPr>
        <p:spPr bwMode="auto">
          <a:xfrm>
            <a:off x="498145" y="545913"/>
            <a:ext cx="8905163" cy="25657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Цель работы: </a:t>
            </a: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анализ эффективности применения медиативного подхода в построении конструктивных межличностных взаимоотношений в коллективе подростков</a:t>
            </a:r>
            <a:endParaRPr/>
          </a:p>
          <a:p>
            <a:pPr>
              <a:defRPr/>
            </a:pPr>
            <a:endParaRPr lang="ru-RU" sz="2800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</p:txBody>
      </p:sp>
      <p:sp>
        <p:nvSpPr>
          <p:cNvPr id="2" name="TextBox 1"/>
          <p:cNvSpPr txBox="1"/>
          <p:nvPr/>
        </p:nvSpPr>
        <p:spPr bwMode="auto">
          <a:xfrm>
            <a:off x="991736" y="2756847"/>
            <a:ext cx="1135038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ru-RU" sz="2800" b="1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Задачи: 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Раскрыть суть медиации на основе анализа литературы по данной </a:t>
            </a: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теме;</a:t>
            </a:r>
            <a:endParaRPr lang="ru-RU" sz="2800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Анализ техники медиации, их использования в повседневной жизни </a:t>
            </a: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подростков;</a:t>
            </a:r>
            <a:endParaRPr lang="ru-RU" sz="2800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Анализ техники «Круг сообщество», её применение в решении массового </a:t>
            </a: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конфликта;</a:t>
            </a:r>
            <a:endParaRPr lang="ru-RU" sz="2800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Анкетирование педагогов и </a:t>
            </a: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обучающихся.</a:t>
            </a:r>
            <a:endParaRPr sz="2800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sp>
        <p:nvSpPr>
          <p:cNvPr id="39" name="Title 1"/>
          <p:cNvSpPr txBox="1"/>
          <p:nvPr/>
        </p:nvSpPr>
        <p:spPr bwMode="auto">
          <a:xfrm>
            <a:off x="941698" y="1815151"/>
            <a:ext cx="9976510" cy="4067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u-RU" sz="2800" b="1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Медиация </a:t>
            </a: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– это альтернативный метод решения спора при участии беспристрастной, нейтральной стороны – медиатора, оказывающей содействие лицам, вовлеченным в спор и добровольно участвующим в процедуре медиации, с целью выработки взаимоприемлемого и жизнеспособного решения по его урегулированию на условиях взаимного уважения и принятия права каждого из сторон защищать свои интересы.</a:t>
            </a:r>
            <a:endParaRPr sz="2800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sp>
        <p:nvSpPr>
          <p:cNvPr id="39" name="Title 1"/>
          <p:cNvSpPr txBox="1"/>
          <p:nvPr/>
        </p:nvSpPr>
        <p:spPr bwMode="auto">
          <a:xfrm>
            <a:off x="3002510" y="1132763"/>
            <a:ext cx="6114194" cy="46129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defRPr/>
            </a:pPr>
            <a:r>
              <a:rPr lang="ru-RU" sz="2800" b="1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Принципы медиации: </a:t>
            </a:r>
            <a:endParaRPr/>
          </a:p>
          <a:p>
            <a:pPr algn="ctr">
              <a:spcAft>
                <a:spcPts val="600"/>
              </a:spcAft>
              <a:defRPr/>
            </a:pPr>
            <a:endParaRPr lang="ru-RU" sz="2800" b="1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Добровольность;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Взаимоуважение;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Сотрудничество;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Открытость;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Конфиденциальность;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Равенство сторон;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Нейтральность медиатора;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Ответственность;</a:t>
            </a:r>
            <a:endParaRPr/>
          </a:p>
          <a:p>
            <a:pPr marL="514350" indent="-514350"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Безопасность.</a:t>
            </a:r>
            <a:endParaRPr sz="2800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sp>
        <p:nvSpPr>
          <p:cNvPr id="39" name="Title 1"/>
          <p:cNvSpPr txBox="1"/>
          <p:nvPr/>
        </p:nvSpPr>
        <p:spPr bwMode="auto">
          <a:xfrm>
            <a:off x="1037231" y="477672"/>
            <a:ext cx="9225885" cy="6728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>
              <a:lnSpc>
                <a:spcPct val="90000"/>
              </a:lnSpc>
              <a:spcBef>
                <a:spcPts val="0"/>
              </a:spcBef>
              <a:buNone/>
              <a:defRPr sz="44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  <a:defRPr/>
            </a:pPr>
            <a:r>
              <a:rPr lang="ru-RU" sz="2800" b="1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Инструменты медиатора:</a:t>
            </a:r>
            <a:endParaRPr/>
          </a:p>
          <a:p>
            <a:pPr algn="ctr">
              <a:spcAft>
                <a:spcPts val="600"/>
              </a:spcAft>
              <a:defRPr/>
            </a:pPr>
            <a:endParaRPr lang="ru-RU" sz="2800" b="1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АС - активное слушание</a:t>
            </a:r>
            <a:endParaRPr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ПЛЯП – петля понимания</a:t>
            </a:r>
            <a:endParaRPr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Обобщение, </a:t>
            </a: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резюмирование</a:t>
            </a:r>
            <a:endParaRPr lang="ru-RU" sz="2800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Перефразирование</a:t>
            </a:r>
            <a:endParaRPr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Я-сообщение</a:t>
            </a:r>
            <a:endParaRPr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Техника задавания вопросов</a:t>
            </a:r>
            <a:endParaRPr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Рефрейминг</a:t>
            </a:r>
            <a:endParaRPr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Восстановительная беседа</a:t>
            </a:r>
            <a:endParaRPr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Медиативная беседа</a:t>
            </a:r>
            <a:endParaRPr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Медиативный круг сообщества</a:t>
            </a:r>
            <a:endParaRPr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r>
              <a:rPr lang="ru-RU" sz="2800">
                <a:ln w="28575">
                  <a:noFill/>
                </a:ln>
                <a:solidFill>
                  <a:srgbClr val="0070C0"/>
                </a:solidFill>
                <a:latin typeface="Century Gothic"/>
              </a:rPr>
              <a:t>Медиативный круг поддержки</a:t>
            </a:r>
            <a:endParaRPr/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endParaRPr lang="ru-RU" sz="2800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  <a:p>
            <a:pPr marL="514350" indent="-514350">
              <a:spcAft>
                <a:spcPts val="600"/>
              </a:spcAft>
              <a:buFont typeface="+mj-lt"/>
              <a:buAutoNum type="arabicPeriod"/>
              <a:defRPr/>
            </a:pPr>
            <a:endParaRPr sz="2800">
              <a:ln w="28575">
                <a:noFill/>
              </a:ln>
              <a:solidFill>
                <a:srgbClr val="0070C0"/>
              </a:solidFill>
              <a:latin typeface="Century Gothic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654122" y="2515523"/>
            <a:ext cx="3125932" cy="41679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5866" y="251920"/>
            <a:ext cx="3042458" cy="4056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776663" y="2280226"/>
            <a:ext cx="4389120" cy="32918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045891" y="4328851"/>
            <a:ext cx="2862350" cy="21467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6054277" y="1795953"/>
            <a:ext cx="2640331" cy="352044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156901" y="224849"/>
            <a:ext cx="2640331" cy="35204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79787" y="1795953"/>
            <a:ext cx="2599805" cy="346640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8840645" y="2344189"/>
            <a:ext cx="3098569" cy="41314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ownloads\WhatsApp Image 2023-04-07 at 14.35.26.jpeg"/>
          <p:cNvPicPr>
            <a:picLocks noChangeAspect="1" noChangeArrowheads="1"/>
          </p:cNvPicPr>
          <p:nvPr/>
        </p:nvPicPr>
        <p:blipFill>
          <a:blip r:embed="rId2"/>
          <a:srcRect l="922" t="29275" r="1186" b="513"/>
          <a:stretch/>
        </p:blipFill>
        <p:spPr bwMode="auto">
          <a:xfrm>
            <a:off x="9826389" y="95535"/>
            <a:ext cx="1842448" cy="1596786"/>
          </a:xfrm>
          <a:prstGeom prst="ellipse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206626" y="189332"/>
            <a:ext cx="4980516" cy="28202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3518986" y="3059083"/>
            <a:ext cx="8318337" cy="35937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1">
        <p:fade thruBlk="0"/>
      </p:transition>
    </mc:Choice>
    <mc:Fallback>
      <p:transition spd="slow" advClick="1">
        <p:fade thruBlk="0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R7-Office/7.2.1.14</Application>
  <DocSecurity>0</DocSecurity>
  <PresentationFormat>Широкоэкранный</PresentationFormat>
  <Paragraphs>0</Paragraphs>
  <Slides>16</Slides>
  <Notes>16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subject/>
  <dc:creator>Microsoft Office User</dc:creator>
  <cp:keywords/>
  <dc:description/>
  <dc:identifier/>
  <dc:language/>
  <cp:lastModifiedBy>nozhichkinalv@mgpu.ru</cp:lastModifiedBy>
  <cp:revision>12</cp:revision>
  <dcterms:created xsi:type="dcterms:W3CDTF">2023-02-12T09:11:31Z</dcterms:created>
  <dcterms:modified xsi:type="dcterms:W3CDTF">2023-05-14T20:32:36Z</dcterms:modified>
  <cp:category/>
  <cp:contentStatus/>
  <cp:version/>
</cp:coreProperties>
</file>